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934a5245b0_1_9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934a5245b0_1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934a5245b0_1_1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934a5245b0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34a5245b0_1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34a5245b0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934a5245b0_1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934a5245b0_1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934a5245b0_1_1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934a5245b0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34a5245b0_1_1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34a5245b0_1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34a5245b0_1_1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934a5245b0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934a5245b0_1_17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934a5245b0_1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34a5245b0_1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34a5245b0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934a5245b0_1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934a5245b0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34a5245b0_1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34a5245b0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934a5245b0_1_6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934a5245b0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34a5245b0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34a5245b0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campusmvp.es/recursos/post/Fundamentos-de-SQL-Agrupaciones-y-funciones-de-agregacion.aspx" TargetMode="External"/><Relationship Id="rId4" Type="http://schemas.openxmlformats.org/officeDocument/2006/relationships/hyperlink" Target="http://www.sqlenespanol.com/2011/05/funciones-de-agregacion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campusmvp.es/recursos/post/Fundamentos-de-SQL-Agrupaciones-y-funciones-de-agregacion.aspx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3268500" y="1543750"/>
            <a:ext cx="2607000" cy="9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000"/>
              <a:t>SQL 101</a:t>
            </a:r>
            <a:endParaRPr sz="5000"/>
          </a:p>
        </p:txBody>
      </p:sp>
      <p:sp>
        <p:nvSpPr>
          <p:cNvPr id="69" name="Google Shape;69;p13"/>
          <p:cNvSpPr txBox="1"/>
          <p:nvPr>
            <p:ph idx="4294967295" type="subTitle"/>
          </p:nvPr>
        </p:nvSpPr>
        <p:spPr>
          <a:xfrm>
            <a:off x="3352075" y="2481500"/>
            <a:ext cx="21708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Por Damián Cipolat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0" name="Google Shape;70;p13"/>
          <p:cNvSpPr txBox="1"/>
          <p:nvPr>
            <p:ph idx="4294967295" type="subTitle"/>
          </p:nvPr>
        </p:nvSpPr>
        <p:spPr>
          <a:xfrm>
            <a:off x="7403825" y="4310300"/>
            <a:ext cx="12333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Parte 2/2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Having</a:t>
            </a:r>
            <a:endParaRPr sz="3000"/>
          </a:p>
        </p:txBody>
      </p:sp>
      <p:sp>
        <p:nvSpPr>
          <p:cNvPr id="165" name="Google Shape;165;p22"/>
          <p:cNvSpPr txBox="1"/>
          <p:nvPr>
            <p:ph type="title"/>
          </p:nvPr>
        </p:nvSpPr>
        <p:spPr>
          <a:xfrm>
            <a:off x="418350" y="906900"/>
            <a:ext cx="67665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Ejemplos de uso, recordar que solo puede usarse si se usa GROUP BY.</a:t>
            </a:r>
            <a:endParaRPr sz="1600"/>
          </a:p>
        </p:txBody>
      </p:sp>
      <p:cxnSp>
        <p:nvCxnSpPr>
          <p:cNvPr id="166" name="Google Shape;166;p22"/>
          <p:cNvCxnSpPr/>
          <p:nvPr/>
        </p:nvCxnSpPr>
        <p:spPr>
          <a:xfrm flipH="1" rot="10800000">
            <a:off x="5449250" y="2459525"/>
            <a:ext cx="8037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67" name="Google Shape;167;p22"/>
          <p:cNvSpPr txBox="1"/>
          <p:nvPr/>
        </p:nvSpPr>
        <p:spPr>
          <a:xfrm>
            <a:off x="6252950" y="2259600"/>
            <a:ext cx="25287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Filtrar cargas mayores a 100 kg.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319500" y="1933125"/>
            <a:ext cx="5165400" cy="1337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ShipCity,sum(freight)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as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carga 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Orders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shipCity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having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sum(freight)&gt;100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9" name="Google Shape;169;p22"/>
          <p:cNvSpPr txBox="1"/>
          <p:nvPr>
            <p:ph idx="1" type="body"/>
          </p:nvPr>
        </p:nvSpPr>
        <p:spPr>
          <a:xfrm>
            <a:off x="319500" y="3533325"/>
            <a:ext cx="5363700" cy="1337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city,count(CustomerId)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as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totales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Customers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having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count(CustomerId)&gt;1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70" name="Google Shape;170;p22"/>
          <p:cNvCxnSpPr/>
          <p:nvPr/>
        </p:nvCxnSpPr>
        <p:spPr>
          <a:xfrm flipH="1" rot="10800000">
            <a:off x="5373050" y="4212125"/>
            <a:ext cx="8037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71" name="Google Shape;171;p22"/>
          <p:cNvSpPr txBox="1"/>
          <p:nvPr/>
        </p:nvSpPr>
        <p:spPr>
          <a:xfrm>
            <a:off x="6176750" y="4012200"/>
            <a:ext cx="25287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Filtrar ciudades con más de 1.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ctrTitle"/>
          </p:nvPr>
        </p:nvSpPr>
        <p:spPr>
          <a:xfrm>
            <a:off x="390525" y="1819275"/>
            <a:ext cx="26787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UPDATE</a:t>
            </a:r>
            <a:endParaRPr/>
          </a:p>
        </p:txBody>
      </p:sp>
      <p:sp>
        <p:nvSpPr>
          <p:cNvPr id="177" name="Google Shape;177;p23"/>
          <p:cNvSpPr txBox="1"/>
          <p:nvPr>
            <p:ph idx="1" type="subTitle"/>
          </p:nvPr>
        </p:nvSpPr>
        <p:spPr>
          <a:xfrm>
            <a:off x="390525" y="2636725"/>
            <a:ext cx="31698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Actualizar valores de la tabla.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Update</a:t>
            </a:r>
            <a:endParaRPr sz="3000"/>
          </a:p>
        </p:txBody>
      </p:sp>
      <p:sp>
        <p:nvSpPr>
          <p:cNvPr id="183" name="Google Shape;183;p24"/>
          <p:cNvSpPr txBox="1"/>
          <p:nvPr>
            <p:ph type="title"/>
          </p:nvPr>
        </p:nvSpPr>
        <p:spPr>
          <a:xfrm>
            <a:off x="418350" y="906900"/>
            <a:ext cx="67665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Ejemplos de uso, sentencia UPDATE.</a:t>
            </a:r>
            <a:endParaRPr sz="1600"/>
          </a:p>
        </p:txBody>
      </p:sp>
      <p:sp>
        <p:nvSpPr>
          <p:cNvPr id="184" name="Google Shape;184;p24"/>
          <p:cNvSpPr txBox="1"/>
          <p:nvPr>
            <p:ph idx="1" type="body"/>
          </p:nvPr>
        </p:nvSpPr>
        <p:spPr>
          <a:xfrm>
            <a:off x="471900" y="2777600"/>
            <a:ext cx="5165400" cy="1070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UPDATE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table_name</a:t>
            </a:r>
            <a:br>
              <a:rPr i="1"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column1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i="1"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value1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i="1"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column2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i="1"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value2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condition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21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378325" y="1976800"/>
            <a:ext cx="7785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Actualizar la tabla XXXXX, fijar los campos YYY con valores ZZZ,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donde cumpla una condición.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/>
          <p:nvPr>
            <p:ph type="title"/>
          </p:nvPr>
        </p:nvSpPr>
        <p:spPr>
          <a:xfrm>
            <a:off x="98250" y="16350"/>
            <a:ext cx="28320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Ejemplo Update</a:t>
            </a:r>
            <a:endParaRPr sz="2800"/>
          </a:p>
        </p:txBody>
      </p:sp>
      <p:sp>
        <p:nvSpPr>
          <p:cNvPr id="191" name="Google Shape;191;p25"/>
          <p:cNvSpPr txBox="1"/>
          <p:nvPr/>
        </p:nvSpPr>
        <p:spPr>
          <a:xfrm>
            <a:off x="363825" y="1341875"/>
            <a:ext cx="39144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update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customers </a:t>
            </a:r>
            <a:br>
              <a:rPr lang="es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set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CompanyName='Moth Academy' </a:t>
            </a:r>
            <a:br>
              <a:rPr lang="es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CustomerId='ALFKI';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2" name="Google Shape;192;p25"/>
          <p:cNvSpPr txBox="1"/>
          <p:nvPr/>
        </p:nvSpPr>
        <p:spPr>
          <a:xfrm>
            <a:off x="378325" y="918625"/>
            <a:ext cx="31647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Courier New"/>
                <a:ea typeface="Courier New"/>
                <a:cs typeface="Courier New"/>
                <a:sym typeface="Courier New"/>
              </a:rPr>
              <a:t>Actualizar un solo campo: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3" name="Google Shape;193;p25"/>
          <p:cNvSpPr txBox="1"/>
          <p:nvPr/>
        </p:nvSpPr>
        <p:spPr>
          <a:xfrm>
            <a:off x="4554825" y="1341875"/>
            <a:ext cx="3914400" cy="11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update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customers </a:t>
            </a:r>
            <a:br>
              <a:rPr lang="es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set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CompanyName='Moth Academy',</a:t>
            </a:r>
            <a:br>
              <a:rPr lang="es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    ContactName='Julio Morales'</a:t>
            </a:r>
            <a:br>
              <a:rPr lang="es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CustomerId='ALFKI';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4" name="Google Shape;194;p25"/>
          <p:cNvSpPr txBox="1"/>
          <p:nvPr/>
        </p:nvSpPr>
        <p:spPr>
          <a:xfrm>
            <a:off x="4569325" y="918625"/>
            <a:ext cx="31647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Courier New"/>
                <a:ea typeface="Courier New"/>
                <a:cs typeface="Courier New"/>
                <a:sym typeface="Courier New"/>
              </a:rPr>
              <a:t>Actualizar dos campos: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95" name="Google Shape;195;p25"/>
          <p:cNvCxnSpPr/>
          <p:nvPr/>
        </p:nvCxnSpPr>
        <p:spPr>
          <a:xfrm flipH="1">
            <a:off x="4198925" y="865950"/>
            <a:ext cx="8700" cy="171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25"/>
          <p:cNvSpPr txBox="1"/>
          <p:nvPr/>
        </p:nvSpPr>
        <p:spPr>
          <a:xfrm>
            <a:off x="363825" y="3484105"/>
            <a:ext cx="56907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update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customers </a:t>
            </a: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set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CompanyName='Moth Academy';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7" name="Google Shape;197;p25"/>
          <p:cNvSpPr txBox="1"/>
          <p:nvPr/>
        </p:nvSpPr>
        <p:spPr>
          <a:xfrm>
            <a:off x="378325" y="3137055"/>
            <a:ext cx="4968600" cy="4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latin typeface="Courier New"/>
                <a:ea typeface="Courier New"/>
                <a:cs typeface="Courier New"/>
                <a:sym typeface="Courier New"/>
              </a:rPr>
              <a:t>Actualizar todos los campos de la tabla: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type="ctrTitle"/>
          </p:nvPr>
        </p:nvSpPr>
        <p:spPr>
          <a:xfrm>
            <a:off x="390525" y="1819275"/>
            <a:ext cx="82185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DELETE / DROP / TRUNCATE </a:t>
            </a:r>
            <a:endParaRPr/>
          </a:p>
        </p:txBody>
      </p:sp>
      <p:sp>
        <p:nvSpPr>
          <p:cNvPr id="203" name="Google Shape;203;p26"/>
          <p:cNvSpPr txBox="1"/>
          <p:nvPr>
            <p:ph idx="1" type="subTitle"/>
          </p:nvPr>
        </p:nvSpPr>
        <p:spPr>
          <a:xfrm>
            <a:off x="390525" y="2712925"/>
            <a:ext cx="3169800" cy="9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Eliminar registros</a:t>
            </a:r>
            <a:br>
              <a:rPr lang="es"/>
            </a:br>
            <a:r>
              <a:rPr lang="es"/>
              <a:t>Borrar tabla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Vaciar tabla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DELETE</a:t>
            </a:r>
            <a:endParaRPr sz="3000"/>
          </a:p>
        </p:txBody>
      </p:sp>
      <p:sp>
        <p:nvSpPr>
          <p:cNvPr id="209" name="Google Shape;209;p27"/>
          <p:cNvSpPr txBox="1"/>
          <p:nvPr>
            <p:ph type="title"/>
          </p:nvPr>
        </p:nvSpPr>
        <p:spPr>
          <a:xfrm>
            <a:off x="418350" y="906900"/>
            <a:ext cx="67665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Ejemplos de uso, sentencia DELETE.</a:t>
            </a:r>
            <a:endParaRPr sz="1600"/>
          </a:p>
        </p:txBody>
      </p:sp>
      <p:sp>
        <p:nvSpPr>
          <p:cNvPr id="210" name="Google Shape;210;p27"/>
          <p:cNvSpPr txBox="1"/>
          <p:nvPr>
            <p:ph idx="1" type="body"/>
          </p:nvPr>
        </p:nvSpPr>
        <p:spPr>
          <a:xfrm>
            <a:off x="395700" y="2472800"/>
            <a:ext cx="5165400" cy="734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DELETE FROM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table_name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condition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5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1" name="Google Shape;211;p27"/>
          <p:cNvSpPr txBox="1"/>
          <p:nvPr/>
        </p:nvSpPr>
        <p:spPr>
          <a:xfrm>
            <a:off x="378325" y="1976800"/>
            <a:ext cx="77856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Borrar de la tabla los registros, que cumplan con la condición.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DELETE</a:t>
            </a:r>
            <a:endParaRPr sz="3000"/>
          </a:p>
        </p:txBody>
      </p:sp>
      <p:sp>
        <p:nvSpPr>
          <p:cNvPr id="217" name="Google Shape;217;p28"/>
          <p:cNvSpPr txBox="1"/>
          <p:nvPr>
            <p:ph type="title"/>
          </p:nvPr>
        </p:nvSpPr>
        <p:spPr>
          <a:xfrm>
            <a:off x="418350" y="906900"/>
            <a:ext cx="67665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Ejemplos de uso, sentencia DELETE.</a:t>
            </a:r>
            <a:endParaRPr sz="1600"/>
          </a:p>
        </p:txBody>
      </p:sp>
      <p:sp>
        <p:nvSpPr>
          <p:cNvPr id="218" name="Google Shape;218;p28"/>
          <p:cNvSpPr txBox="1"/>
          <p:nvPr/>
        </p:nvSpPr>
        <p:spPr>
          <a:xfrm>
            <a:off x="378325" y="1976800"/>
            <a:ext cx="77856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Borrar de la tabla customers, los registros que cumplen con...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9" name="Google Shape;219;p28"/>
          <p:cNvSpPr txBox="1"/>
          <p:nvPr/>
        </p:nvSpPr>
        <p:spPr>
          <a:xfrm>
            <a:off x="363825" y="2417300"/>
            <a:ext cx="45255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delete from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customers </a:t>
            </a:r>
            <a:b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CompanyName='Moth Academy'</a:t>
            </a:r>
            <a:b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and  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ContactName='Julio'</a:t>
            </a: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0" name="Google Shape;220;p28"/>
          <p:cNvSpPr txBox="1"/>
          <p:nvPr/>
        </p:nvSpPr>
        <p:spPr>
          <a:xfrm>
            <a:off x="440025" y="3941300"/>
            <a:ext cx="27132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delete from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customers</a:t>
            </a: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1" name="Google Shape;221;p28"/>
          <p:cNvSpPr txBox="1"/>
          <p:nvPr/>
        </p:nvSpPr>
        <p:spPr>
          <a:xfrm>
            <a:off x="378325" y="3500800"/>
            <a:ext cx="46578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Borrar todos los registros de la tabla.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TRUNCATE</a:t>
            </a:r>
            <a:endParaRPr sz="3000"/>
          </a:p>
        </p:txBody>
      </p:sp>
      <p:sp>
        <p:nvSpPr>
          <p:cNvPr id="227" name="Google Shape;227;p29"/>
          <p:cNvSpPr txBox="1"/>
          <p:nvPr>
            <p:ph type="title"/>
          </p:nvPr>
        </p:nvSpPr>
        <p:spPr>
          <a:xfrm>
            <a:off x="418350" y="906900"/>
            <a:ext cx="53943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Eliminar todos los registros de la tabla sin borrar la tabla.</a:t>
            </a:r>
            <a:endParaRPr sz="1600"/>
          </a:p>
        </p:txBody>
      </p:sp>
      <p:sp>
        <p:nvSpPr>
          <p:cNvPr id="228" name="Google Shape;228;p29"/>
          <p:cNvSpPr txBox="1"/>
          <p:nvPr/>
        </p:nvSpPr>
        <p:spPr>
          <a:xfrm>
            <a:off x="378325" y="1976800"/>
            <a:ext cx="60300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Vaciar la tabla, dejando la estructura sin cambios.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9" name="Google Shape;229;p29"/>
          <p:cNvSpPr txBox="1"/>
          <p:nvPr/>
        </p:nvSpPr>
        <p:spPr>
          <a:xfrm>
            <a:off x="440025" y="2417300"/>
            <a:ext cx="32067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truncate table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customers</a:t>
            </a: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DROP</a:t>
            </a:r>
            <a:endParaRPr sz="3000"/>
          </a:p>
        </p:txBody>
      </p:sp>
      <p:sp>
        <p:nvSpPr>
          <p:cNvPr id="235" name="Google Shape;235;p30"/>
          <p:cNvSpPr txBox="1"/>
          <p:nvPr>
            <p:ph type="title"/>
          </p:nvPr>
        </p:nvSpPr>
        <p:spPr>
          <a:xfrm>
            <a:off x="418350" y="906900"/>
            <a:ext cx="53943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Elimina la tabla de la base de datos.</a:t>
            </a:r>
            <a:endParaRPr sz="1600"/>
          </a:p>
        </p:txBody>
      </p:sp>
      <p:sp>
        <p:nvSpPr>
          <p:cNvPr id="236" name="Google Shape;236;p30"/>
          <p:cNvSpPr txBox="1"/>
          <p:nvPr/>
        </p:nvSpPr>
        <p:spPr>
          <a:xfrm>
            <a:off x="378325" y="1976800"/>
            <a:ext cx="75402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Borra la tabla de la base de datos, sin poder recuperarla.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7" name="Google Shape;237;p30"/>
          <p:cNvSpPr txBox="1"/>
          <p:nvPr/>
        </p:nvSpPr>
        <p:spPr>
          <a:xfrm>
            <a:off x="440025" y="2417300"/>
            <a:ext cx="2645700" cy="4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drop </a:t>
            </a: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table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customers</a:t>
            </a:r>
            <a:r>
              <a:rPr lang="es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1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Gracias!</a:t>
            </a:r>
            <a:endParaRPr/>
          </a:p>
        </p:txBody>
      </p:sp>
      <p:sp>
        <p:nvSpPr>
          <p:cNvPr id="244" name="Google Shape;244;p31"/>
          <p:cNvSpPr txBox="1"/>
          <p:nvPr>
            <p:ph idx="4294967295" type="subTitle"/>
          </p:nvPr>
        </p:nvSpPr>
        <p:spPr>
          <a:xfrm>
            <a:off x="608875" y="3167300"/>
            <a:ext cx="3499800" cy="7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Consultas: damian.cipolat@gmail.com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sta lateral en primer plano de una mano pulsando el botón de un mezclador de audio" id="75" name="Google Shape;75;p14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Agenda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" name="Google Shape;77;p14"/>
          <p:cNvSpPr txBox="1"/>
          <p:nvPr>
            <p:ph idx="2" type="body"/>
          </p:nvPr>
        </p:nvSpPr>
        <p:spPr>
          <a:xfrm>
            <a:off x="4952900" y="181225"/>
            <a:ext cx="3837000" cy="29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-"/>
            </a:pPr>
            <a:r>
              <a:rPr lang="es" sz="1500"/>
              <a:t>Agregación</a:t>
            </a:r>
            <a:br>
              <a:rPr b="1" lang="es" sz="1500"/>
            </a:br>
            <a:r>
              <a:rPr b="1" lang="es" sz="1500"/>
              <a:t>- </a:t>
            </a:r>
            <a:r>
              <a:rPr lang="es" sz="1500"/>
              <a:t>COUNT</a:t>
            </a:r>
            <a:br>
              <a:rPr lang="es" sz="1500"/>
            </a:br>
            <a:r>
              <a:rPr lang="es" sz="1500"/>
              <a:t>- MIN</a:t>
            </a:r>
            <a:br>
              <a:rPr lang="es" sz="1500"/>
            </a:br>
            <a:r>
              <a:rPr lang="es" sz="1500"/>
              <a:t>- MAX</a:t>
            </a:r>
            <a:br>
              <a:rPr lang="es" sz="1500"/>
            </a:br>
            <a:r>
              <a:rPr lang="es" sz="1500"/>
              <a:t>- SUM</a:t>
            </a:r>
            <a:br>
              <a:rPr lang="es" sz="1500"/>
            </a:br>
            <a:r>
              <a:rPr lang="es" sz="1500"/>
              <a:t>- AVG</a:t>
            </a:r>
            <a:br>
              <a:rPr lang="es" sz="1500"/>
            </a:br>
            <a:r>
              <a:rPr lang="es" sz="1500"/>
              <a:t>- HAVING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s" sz="1500"/>
              <a:t>DELETE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s" sz="1500"/>
              <a:t>UPDATE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s" sz="1500"/>
              <a:t>VISTAS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Funciones de agregación</a:t>
            </a:r>
            <a:endParaRPr sz="2800"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226075" y="1311200"/>
            <a:ext cx="2808000" cy="19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https://www.campusmvp.es/recursos/post/Fundamentos-de-SQL-Agrupaciones-y-funciones-de-agregacion.aspx</a:t>
            </a:r>
            <a:br>
              <a:rPr lang="es">
                <a:solidFill>
                  <a:srgbClr val="FFFFFF"/>
                </a:solidFill>
              </a:rPr>
            </a:br>
            <a:r>
              <a:rPr lang="es" sz="1100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http://www.sqlenespanol.com/2011/05/funciones-de-agregacion/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3527700" y="207925"/>
            <a:ext cx="5349300" cy="47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-"/>
            </a:pPr>
            <a:r>
              <a:rPr b="1" lang="es" sz="18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¿Que son?</a:t>
            </a:r>
            <a:br>
              <a:rPr b="1" lang="es" sz="18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Las funciones de agregación en SQL nos permiten efectuar operaciones sobre un conjunto de resultados.</a:t>
            </a: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etornan un </a:t>
            </a: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único</a:t>
            </a: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valor agregado para todos ellos.</a:t>
            </a: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Nos permiten obtener:</a:t>
            </a: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Máximo</a:t>
            </a: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Mínimo</a:t>
            </a: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- Totales</a:t>
            </a: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- Promedios</a:t>
            </a: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- Contar</a:t>
            </a: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Sobre un conjunto de valores.</a:t>
            </a:r>
            <a:endParaRPr sz="1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COUNT</a:t>
            </a:r>
            <a:endParaRPr sz="3000"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319500" y="2604875"/>
            <a:ext cx="4690800" cy="10929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count(CustomerId)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as total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Customers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City='London'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1" name="Google Shape;91;p16"/>
          <p:cNvSpPr txBox="1"/>
          <p:nvPr>
            <p:ph type="title"/>
          </p:nvPr>
        </p:nvSpPr>
        <p:spPr>
          <a:xfrm>
            <a:off x="418350" y="906900"/>
            <a:ext cx="5351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Este comando nos permite hacer conteos en conjuntos.</a:t>
            </a:r>
            <a:endParaRPr sz="1600"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9500" y="3900275"/>
            <a:ext cx="5277600" cy="998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city,count(CustomerId)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as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totales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Customers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93" name="Google Shape;93;p16"/>
          <p:cNvCxnSpPr/>
          <p:nvPr/>
        </p:nvCxnSpPr>
        <p:spPr>
          <a:xfrm>
            <a:off x="4992050" y="3076325"/>
            <a:ext cx="101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94" name="Google Shape;94;p16"/>
          <p:cNvSpPr txBox="1"/>
          <p:nvPr/>
        </p:nvSpPr>
        <p:spPr>
          <a:xfrm>
            <a:off x="6058850" y="2869200"/>
            <a:ext cx="23604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Total + Filtro sin agrupación.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5" name="Google Shape;95;p16"/>
          <p:cNvCxnSpPr/>
          <p:nvPr/>
        </p:nvCxnSpPr>
        <p:spPr>
          <a:xfrm>
            <a:off x="5525450" y="4371725"/>
            <a:ext cx="101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96" name="Google Shape;96;p16"/>
          <p:cNvSpPr txBox="1"/>
          <p:nvPr/>
        </p:nvSpPr>
        <p:spPr>
          <a:xfrm>
            <a:off x="6592250" y="4164600"/>
            <a:ext cx="18270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Contar + agrupación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97" name="Google Shape;97;p16"/>
          <p:cNvCxnSpPr/>
          <p:nvPr/>
        </p:nvCxnSpPr>
        <p:spPr>
          <a:xfrm>
            <a:off x="5449250" y="2161925"/>
            <a:ext cx="101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98" name="Google Shape;98;p16"/>
          <p:cNvSpPr txBox="1"/>
          <p:nvPr/>
        </p:nvSpPr>
        <p:spPr>
          <a:xfrm>
            <a:off x="6516050" y="1954800"/>
            <a:ext cx="23604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Total de registros de la tabla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319500" y="1933125"/>
            <a:ext cx="5122200" cy="533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count(*) 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Customers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MIN</a:t>
            </a:r>
            <a:endParaRPr sz="3000"/>
          </a:p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319500" y="2604875"/>
            <a:ext cx="4690800" cy="950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min(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BirthDay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Employees 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City='Seattle'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6" name="Google Shape;106;p17"/>
          <p:cNvSpPr txBox="1"/>
          <p:nvPr>
            <p:ph type="title"/>
          </p:nvPr>
        </p:nvSpPr>
        <p:spPr>
          <a:xfrm>
            <a:off x="418350" y="906900"/>
            <a:ext cx="5351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Permite obtener el menor valor de un conjunto de datos.</a:t>
            </a:r>
            <a:endParaRPr sz="1600"/>
          </a:p>
        </p:txBody>
      </p:sp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319500" y="3900275"/>
            <a:ext cx="3724200" cy="998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city,min(BirthDate)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Employees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08" name="Google Shape;108;p17"/>
          <p:cNvCxnSpPr>
            <a:endCxn id="109" idx="1"/>
          </p:cNvCxnSpPr>
          <p:nvPr/>
        </p:nvCxnSpPr>
        <p:spPr>
          <a:xfrm flipH="1" rot="10800000">
            <a:off x="4992050" y="3064950"/>
            <a:ext cx="1828800" cy="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09" name="Google Shape;109;p17"/>
          <p:cNvSpPr txBox="1"/>
          <p:nvPr/>
        </p:nvSpPr>
        <p:spPr>
          <a:xfrm>
            <a:off x="6820850" y="2869200"/>
            <a:ext cx="18855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Menor valor con filtro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5807300" y="4088400"/>
            <a:ext cx="2002500" cy="651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La ciudad con menor fecha de nacimiento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1" name="Google Shape;111;p17"/>
          <p:cNvCxnSpPr/>
          <p:nvPr/>
        </p:nvCxnSpPr>
        <p:spPr>
          <a:xfrm>
            <a:off x="5449250" y="2161925"/>
            <a:ext cx="101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12" name="Google Shape;112;p17"/>
          <p:cNvSpPr txBox="1"/>
          <p:nvPr/>
        </p:nvSpPr>
        <p:spPr>
          <a:xfrm>
            <a:off x="6516050" y="1954800"/>
            <a:ext cx="22050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Menor fecha de nacimiento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9500" y="1933125"/>
            <a:ext cx="5122200" cy="533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min(BirthDate)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Employees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14" name="Google Shape;114;p17"/>
          <p:cNvCxnSpPr/>
          <p:nvPr/>
        </p:nvCxnSpPr>
        <p:spPr>
          <a:xfrm flipH="1" rot="10800000">
            <a:off x="4001450" y="4360350"/>
            <a:ext cx="1828800" cy="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MAX</a:t>
            </a:r>
            <a:endParaRPr sz="3000"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319500" y="2604875"/>
            <a:ext cx="4690800" cy="950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min(BirthDay)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Employees 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City='Seattle'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1" name="Google Shape;121;p18"/>
          <p:cNvSpPr txBox="1"/>
          <p:nvPr>
            <p:ph type="title"/>
          </p:nvPr>
        </p:nvSpPr>
        <p:spPr>
          <a:xfrm>
            <a:off x="418350" y="906900"/>
            <a:ext cx="53514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Permite obtener el mayor valor de un conjunto de datos.</a:t>
            </a:r>
            <a:endParaRPr sz="1600"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319500" y="3900275"/>
            <a:ext cx="3724200" cy="998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city,min(BirthDate)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Employees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city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50">
              <a:solidFill>
                <a:srgbClr val="0000CD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23" name="Google Shape;123;p18"/>
          <p:cNvCxnSpPr>
            <a:endCxn id="124" idx="1"/>
          </p:cNvCxnSpPr>
          <p:nvPr/>
        </p:nvCxnSpPr>
        <p:spPr>
          <a:xfrm flipH="1" rot="10800000">
            <a:off x="4992050" y="3064950"/>
            <a:ext cx="1828800" cy="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24" name="Google Shape;124;p18"/>
          <p:cNvSpPr txBox="1"/>
          <p:nvPr/>
        </p:nvSpPr>
        <p:spPr>
          <a:xfrm>
            <a:off x="6820850" y="2869200"/>
            <a:ext cx="18855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Mayor </a:t>
            </a:r>
            <a:r>
              <a:rPr lang="es" sz="1300">
                <a:latin typeface="Roboto"/>
                <a:ea typeface="Roboto"/>
                <a:cs typeface="Roboto"/>
                <a:sym typeface="Roboto"/>
              </a:rPr>
              <a:t>valor con filtro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5807300" y="4088400"/>
            <a:ext cx="2002500" cy="651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La ciudad con mayor fecha de nacimiento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6" name="Google Shape;126;p18"/>
          <p:cNvCxnSpPr/>
          <p:nvPr/>
        </p:nvCxnSpPr>
        <p:spPr>
          <a:xfrm>
            <a:off x="5449250" y="2161925"/>
            <a:ext cx="101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27" name="Google Shape;127;p18"/>
          <p:cNvSpPr txBox="1"/>
          <p:nvPr/>
        </p:nvSpPr>
        <p:spPr>
          <a:xfrm>
            <a:off x="6516050" y="1954800"/>
            <a:ext cx="22050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Mayor </a:t>
            </a:r>
            <a:r>
              <a:rPr lang="es" sz="1300">
                <a:latin typeface="Roboto"/>
                <a:ea typeface="Roboto"/>
                <a:cs typeface="Roboto"/>
                <a:sym typeface="Roboto"/>
              </a:rPr>
              <a:t>fecha de nacimiento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8"/>
          <p:cNvSpPr txBox="1"/>
          <p:nvPr>
            <p:ph idx="1" type="body"/>
          </p:nvPr>
        </p:nvSpPr>
        <p:spPr>
          <a:xfrm>
            <a:off x="319500" y="1933125"/>
            <a:ext cx="5122200" cy="5337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min(BirthDate) 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Employees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29" name="Google Shape;129;p18"/>
          <p:cNvCxnSpPr/>
          <p:nvPr/>
        </p:nvCxnSpPr>
        <p:spPr>
          <a:xfrm flipH="1" rot="10800000">
            <a:off x="4001450" y="4360350"/>
            <a:ext cx="1828800" cy="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SUM</a:t>
            </a:r>
            <a:endParaRPr sz="3000"/>
          </a:p>
        </p:txBody>
      </p:sp>
      <p:sp>
        <p:nvSpPr>
          <p:cNvPr id="135" name="Google Shape;135;p19"/>
          <p:cNvSpPr txBox="1"/>
          <p:nvPr>
            <p:ph type="title"/>
          </p:nvPr>
        </p:nvSpPr>
        <p:spPr>
          <a:xfrm>
            <a:off x="418350" y="906900"/>
            <a:ext cx="5541300" cy="39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Permite sumar todos los valores de un conjunto de datos.</a:t>
            </a:r>
            <a:endParaRPr sz="1600"/>
          </a:p>
        </p:txBody>
      </p:sp>
      <p:cxnSp>
        <p:nvCxnSpPr>
          <p:cNvPr id="136" name="Google Shape;136;p19"/>
          <p:cNvCxnSpPr/>
          <p:nvPr/>
        </p:nvCxnSpPr>
        <p:spPr>
          <a:xfrm>
            <a:off x="4230050" y="2161925"/>
            <a:ext cx="101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37" name="Google Shape;137;p19"/>
          <p:cNvSpPr txBox="1"/>
          <p:nvPr/>
        </p:nvSpPr>
        <p:spPr>
          <a:xfrm>
            <a:off x="5248550" y="1954800"/>
            <a:ext cx="2402400" cy="391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Sumar la carga de las </a:t>
            </a:r>
            <a:r>
              <a:rPr lang="es" sz="1300">
                <a:latin typeface="Roboto"/>
                <a:ea typeface="Roboto"/>
                <a:cs typeface="Roboto"/>
                <a:sym typeface="Roboto"/>
              </a:rPr>
              <a:t>órdenes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319500" y="1933125"/>
            <a:ext cx="3870900" cy="7335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sum(freight)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as carga 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Orders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5248550" y="2869200"/>
            <a:ext cx="2402400" cy="535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Sumar carga en KG enviada a Alemania.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319500" y="2771325"/>
            <a:ext cx="3870900" cy="9786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sum(freight)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as kg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Orders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shipCountry=’Germany’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41" name="Google Shape;141;p19"/>
          <p:cNvCxnSpPr/>
          <p:nvPr/>
        </p:nvCxnSpPr>
        <p:spPr>
          <a:xfrm>
            <a:off x="4230050" y="3076325"/>
            <a:ext cx="101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42" name="Google Shape;142;p19"/>
          <p:cNvSpPr txBox="1"/>
          <p:nvPr>
            <p:ph idx="1" type="body"/>
          </p:nvPr>
        </p:nvSpPr>
        <p:spPr>
          <a:xfrm>
            <a:off x="395700" y="3914325"/>
            <a:ext cx="4852800" cy="9786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shipCountry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sum(freight)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as kg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Orders</a:t>
            </a:r>
            <a:b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shipCountry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6315350" y="4164600"/>
            <a:ext cx="2402400" cy="535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latin typeface="Roboto"/>
                <a:ea typeface="Roboto"/>
                <a:cs typeface="Roboto"/>
                <a:sym typeface="Roboto"/>
              </a:rPr>
              <a:t>Total de carga enviada por pais.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4" name="Google Shape;144;p19"/>
          <p:cNvCxnSpPr/>
          <p:nvPr/>
        </p:nvCxnSpPr>
        <p:spPr>
          <a:xfrm>
            <a:off x="5296850" y="4371725"/>
            <a:ext cx="101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440825" y="333825"/>
            <a:ext cx="2856000" cy="58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/>
              <a:t>AVG</a:t>
            </a:r>
            <a:endParaRPr sz="3000"/>
          </a:p>
        </p:txBody>
      </p:sp>
      <p:sp>
        <p:nvSpPr>
          <p:cNvPr id="150" name="Google Shape;150;p20"/>
          <p:cNvSpPr txBox="1"/>
          <p:nvPr>
            <p:ph type="title"/>
          </p:nvPr>
        </p:nvSpPr>
        <p:spPr>
          <a:xfrm>
            <a:off x="418350" y="990400"/>
            <a:ext cx="7051500" cy="53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600"/>
              <a:t>La función AVG devuelve el valor medio de una columna de tipo numérico.</a:t>
            </a:r>
            <a:endParaRPr sz="1600"/>
          </a:p>
        </p:txBody>
      </p:sp>
      <p:sp>
        <p:nvSpPr>
          <p:cNvPr id="151" name="Google Shape;151;p20"/>
          <p:cNvSpPr txBox="1"/>
          <p:nvPr>
            <p:ph idx="1" type="body"/>
          </p:nvPr>
        </p:nvSpPr>
        <p:spPr>
          <a:xfrm>
            <a:off x="1233900" y="2618925"/>
            <a:ext cx="4929000" cy="7593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select av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(freight)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as carga_promedio </a:t>
            </a:r>
            <a:b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s" sz="165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Orders</a:t>
            </a:r>
            <a:r>
              <a:rPr lang="es" sz="1650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150">
              <a:solidFill>
                <a:srgbClr val="0000C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" name="Google Shape;152;p20"/>
          <p:cNvSpPr txBox="1"/>
          <p:nvPr/>
        </p:nvSpPr>
        <p:spPr>
          <a:xfrm>
            <a:off x="1216525" y="2053000"/>
            <a:ext cx="60543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Obtener el valor promedio de carga de las </a:t>
            </a:r>
            <a:r>
              <a:rPr lang="es" sz="1500">
                <a:latin typeface="Courier New"/>
                <a:ea typeface="Courier New"/>
                <a:cs typeface="Courier New"/>
                <a:sym typeface="Courier New"/>
              </a:rPr>
              <a:t>órdenes.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type="title"/>
          </p:nvPr>
        </p:nvSpPr>
        <p:spPr>
          <a:xfrm>
            <a:off x="226075" y="293425"/>
            <a:ext cx="28080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HAVING</a:t>
            </a:r>
            <a:endParaRPr sz="2800"/>
          </a:p>
        </p:txBody>
      </p:sp>
      <p:sp>
        <p:nvSpPr>
          <p:cNvPr id="158" name="Google Shape;158;p21"/>
          <p:cNvSpPr txBox="1"/>
          <p:nvPr>
            <p:ph idx="1" type="body"/>
          </p:nvPr>
        </p:nvSpPr>
        <p:spPr>
          <a:xfrm>
            <a:off x="226075" y="854000"/>
            <a:ext cx="2808000" cy="9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Para seguir leyendo:</a:t>
            </a:r>
            <a:br>
              <a:rPr lang="es" sz="1600"/>
            </a:br>
            <a:r>
              <a:rPr lang="es" sz="1100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https://www.campusmvp.es/recursos/post/Fundamentos-de-SQL-Agrupaciones-y-funciones-de-agregacion.aspx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9" name="Google Shape;159;p21"/>
          <p:cNvSpPr txBox="1"/>
          <p:nvPr>
            <p:ph idx="1" type="body"/>
          </p:nvPr>
        </p:nvSpPr>
        <p:spPr>
          <a:xfrm>
            <a:off x="3527700" y="207925"/>
            <a:ext cx="5349300" cy="47544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-"/>
            </a:pPr>
            <a:r>
              <a:rPr b="1" lang="es" sz="18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HAVING</a:t>
            </a:r>
            <a:br>
              <a:rPr b="1" lang="es" sz="18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8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Existe una cláusula especial, parecida a la WHERE que ya conocemos que nos permite especificar las condiciones de filtro para los diferentes grupos de filas que devuelven estas consultas agregadas. Esta cláusula es </a:t>
            </a:r>
            <a:r>
              <a:rPr b="1" lang="es" sz="18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HAVING.</a:t>
            </a:r>
            <a:br>
              <a:rPr b="1" lang="es" sz="18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br>
              <a:rPr lang="es" sz="17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</a:br>
            <a:r>
              <a:rPr lang="es" sz="18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es" sz="1800">
                <a:solidFill>
                  <a:srgbClr val="000000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 muy similar a la cláusula WHERE, pero en vez de afectar a las filas de la tabla, afecta a los grupos obtenidos.</a:t>
            </a:r>
            <a:endParaRPr sz="18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